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56" r:id="rId4"/>
    <p:sldId id="285" r:id="rId5"/>
    <p:sldId id="286" r:id="rId6"/>
    <p:sldId id="257" r:id="rId7"/>
    <p:sldId id="267" r:id="rId8"/>
    <p:sldId id="279" r:id="rId9"/>
    <p:sldId id="280" r:id="rId10"/>
    <p:sldId id="264" r:id="rId11"/>
    <p:sldId id="259" r:id="rId12"/>
    <p:sldId id="260" r:id="rId13"/>
    <p:sldId id="262" r:id="rId14"/>
    <p:sldId id="261" r:id="rId15"/>
    <p:sldId id="266" r:id="rId16"/>
    <p:sldId id="284" r:id="rId17"/>
    <p:sldId id="265" r:id="rId18"/>
    <p:sldId id="269" r:id="rId19"/>
    <p:sldId id="271" r:id="rId20"/>
    <p:sldId id="270" r:id="rId21"/>
    <p:sldId id="277" r:id="rId22"/>
    <p:sldId id="275" r:id="rId23"/>
    <p:sldId id="274" r:id="rId24"/>
    <p:sldId id="272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B8E2-0444-6078-5301-94AE00F8B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3110F-9992-89E6-80BD-F44782DF3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01C1E-6566-99BA-78B2-72C5887B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B65AF-32D3-CE68-FFFF-2B44EDA92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CFAD6-10B7-C2C7-7010-3C2310DAD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7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5CC9-7D5F-EF75-CDA4-CAD6EA43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8263F-CC01-B42D-94C7-60A721816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454B-F545-0C1B-4089-784DBC06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D062-A6D6-85BE-8475-62D38D5C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30641-ADA1-3611-6AE3-D18890069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17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E92D42-2387-3906-2AEC-BBEB84649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8C2E5-B50E-AA9D-B942-6196497DC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5FD66-CA55-0078-6B22-B65E5B875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D7D48-9C3E-9525-8F3A-6DD51623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285B5-3FCD-6842-FDB2-BACF433A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6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6249-F77A-3B54-4708-81D07C79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C530E-FB61-2DBB-5834-1E03EE6E6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5F33-22C9-E580-F41F-C63D2581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75608-03F8-3DE6-0B0C-E6683C40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E850C-CE79-932F-09D4-1B74DDC6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2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77A4-FF7D-96FF-ED57-7D84FBD1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4E65D-18D3-7950-15A6-4875F44D1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27CF5-EC5A-A256-BF5D-359E99018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72458-90B1-0C62-E688-ED563BE6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81EB7-7DFE-C2BD-AFB0-CFAACF80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3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FC68-5367-21B7-16AE-23238C4C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721FC-E7AA-10E4-FD54-10542FC98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AAEA1-8981-2FB5-0DC0-2DBB32878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C4135-6DF1-3A7D-397E-B53C2ACA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DF002-7347-AB65-2AA0-83BFB73C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194ED-DE35-A4CB-B1BF-AB882074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39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FF4A-6949-2C4D-1319-617ACA3D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0AA30-64E5-2067-35C2-FF8D58215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7DFAF-7CC6-4CDD-B9D4-6E9E637B8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5B3CA-9450-147D-46DD-E552C99A4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BF02C2-8E04-5178-CBFB-2A496E90C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9DF44-CC17-37A2-FFF9-C6DF5CB9E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2CC081-735A-08AC-E759-292C07BD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16921-30D2-53F5-4E76-50A79C6A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7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C5A0-1966-4CCB-2FD7-626129D5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98E87-F7F1-1048-A719-871D90B3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5A5FE-B1C0-24DE-742D-E502045B5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24510-0AB5-4A4F-2D1F-C4786D7D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286AE-9F70-3C60-11BE-BCEA418C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A0011-F158-3518-1AAC-7E6D9F00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5C022-A0C7-0131-03E7-9B736EEB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29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E531-F230-C9BB-F46F-FF0CEA40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0A9B4-43BD-9795-00D8-5BCA8792B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46EE1-A8B7-3867-6F7E-1166CCE40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728AA-6781-17A3-E16B-A62273F6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1EFC6-414E-7F13-406E-67FEF0AE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D553B-8473-7B52-5964-5A93DC409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3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2C9A4-8872-CCC4-4E84-84ED7B8E7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B78415-8CF3-3175-E67F-7C50082FB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83848-CE40-FF80-8C1B-5E163F302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7C13B-3137-BC99-E530-181BCBB2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A503A-1F0C-B9C8-9B55-E5E5BA96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B12D5-CC3E-A890-3ADB-968F6476B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7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FF268-8080-0FF9-B261-FCE53A75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3B264-517B-6488-EE57-E0E817B35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F4E3F-5531-BF13-FA19-AE809F3D6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C98A5-42D9-442F-A0C2-A0D0A3F80EA8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675CA-7D3B-943F-556D-6A604FCF6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77E09-41E2-0D2C-444F-9276882EB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CABF2-CF27-4886-AAD8-F28A523B8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1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FFEF2E-61C2-1E8A-C60F-82ECFAF5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6" y="256488"/>
            <a:ext cx="9059159" cy="60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8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98E7-4D78-66F6-C736-3EC456F1C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How many numbers are there between 0 and 1?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B8EF5-49C8-396C-764A-5A2C6BB8801D}"/>
              </a:ext>
            </a:extLst>
          </p:cNvPr>
          <p:cNvSpPr txBox="1"/>
          <p:nvPr/>
        </p:nvSpPr>
        <p:spPr>
          <a:xfrm>
            <a:off x="1834117" y="1549299"/>
            <a:ext cx="744607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0.</a:t>
            </a:r>
            <a:r>
              <a:rPr lang="en-US" dirty="0"/>
              <a:t>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</a:t>
            </a:r>
          </a:p>
          <a:p>
            <a:r>
              <a:rPr lang="en-US" dirty="0"/>
              <a:t>000000000000000000000000000000000000000000000000000000000000000000000000000000000000000000000000000000000000000000000000000</a:t>
            </a:r>
          </a:p>
          <a:p>
            <a:r>
              <a:rPr lang="en-US" dirty="0"/>
              <a:t>000000000000000000000000000000000000000000000000000000000000000000000000000000000000000000000000000000000000000000000000</a:t>
            </a:r>
            <a:r>
              <a:rPr lang="en-US" sz="3600" dirty="0"/>
              <a:t>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6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finity symbol PNG transparent image download, size: 5000x3000px">
            <a:extLst>
              <a:ext uri="{FF2B5EF4-FFF2-40B4-BE49-F238E27FC236}">
                <a16:creationId xmlns:a16="http://schemas.microsoft.com/office/drawing/2014/main" id="{DAC272F9-C011-97CD-21A5-A7EA0196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867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8A12A3-376B-57D6-E11B-9683F9DD246B}"/>
                  </a:ext>
                </a:extLst>
              </p:cNvPr>
              <p:cNvSpPr txBox="1"/>
              <p:nvPr/>
            </p:nvSpPr>
            <p:spPr>
              <a:xfrm>
                <a:off x="2714643" y="1714969"/>
                <a:ext cx="8207823" cy="4289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=0.00001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1000000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=0.000001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10000000000000000000000000000000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=0.000000000000000000000000000001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8A12A3-376B-57D6-E11B-9683F9DD2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43" y="1714969"/>
                <a:ext cx="8207823" cy="4289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FB43-B738-07D3-B560-2457CCD88EA2}"/>
                  </a:ext>
                </a:extLst>
              </p:cNvPr>
              <p:cNvSpPr txBox="1"/>
              <p:nvPr/>
            </p:nvSpPr>
            <p:spPr>
              <a:xfrm>
                <a:off x="5047179" y="403698"/>
                <a:ext cx="1998624" cy="797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den>
                    </m:f>
                  </m:oMath>
                </a14:m>
                <a:r>
                  <a:rPr lang="en-US" sz="3600" b="1" dirty="0"/>
                  <a:t>= 0 why?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FB43-B738-07D3-B560-2457CCD88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179" y="403698"/>
                <a:ext cx="1998624" cy="797591"/>
              </a:xfrm>
              <a:prstGeom prst="rect">
                <a:avLst/>
              </a:prstGeom>
              <a:blipFill>
                <a:blip r:embed="rId3"/>
                <a:stretch>
                  <a:fillRect l="-305" t="-763" r="-13110" b="-20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36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D34762-26DC-DA72-B410-6679E26AE2A3}"/>
                  </a:ext>
                </a:extLst>
              </p:cNvPr>
              <p:cNvSpPr txBox="1"/>
              <p:nvPr/>
            </p:nvSpPr>
            <p:spPr>
              <a:xfrm>
                <a:off x="5033914" y="537329"/>
                <a:ext cx="1247457" cy="803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r>
                  <a:rPr lang="en-US" sz="3200" b="1" dirty="0"/>
                  <a:t> = 0 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D34762-26DC-DA72-B410-6679E26AE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914" y="537329"/>
                <a:ext cx="1247457" cy="803682"/>
              </a:xfrm>
              <a:prstGeom prst="rect">
                <a:avLst/>
              </a:prstGeom>
              <a:blipFill>
                <a:blip r:embed="rId2"/>
                <a:stretch>
                  <a:fillRect r="-11275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1BC361-343B-8749-25C0-90B8FAA10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12" y="1587129"/>
            <a:ext cx="7026249" cy="2514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9FECFC-171E-EFF7-7CD5-7BE7CE772EDA}"/>
              </a:ext>
            </a:extLst>
          </p:cNvPr>
          <p:cNvSpPr txBox="1"/>
          <p:nvPr/>
        </p:nvSpPr>
        <p:spPr>
          <a:xfrm>
            <a:off x="2384912" y="4101947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prove it?</a:t>
            </a:r>
          </a:p>
        </p:txBody>
      </p:sp>
    </p:spTree>
    <p:extLst>
      <p:ext uri="{BB962C8B-B14F-4D97-AF65-F5344CB8AC3E}">
        <p14:creationId xmlns:p14="http://schemas.microsoft.com/office/powerpoint/2010/main" val="295941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023A92-F41D-3DD3-3737-6238C4A9186C}"/>
                  </a:ext>
                </a:extLst>
              </p:cNvPr>
              <p:cNvSpPr txBox="1"/>
              <p:nvPr/>
            </p:nvSpPr>
            <p:spPr>
              <a:xfrm>
                <a:off x="5194169" y="443060"/>
                <a:ext cx="1910523" cy="747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den>
                    </m:f>
                  </m:oMath>
                </a14:m>
                <a:r>
                  <a:rPr lang="en-US" sz="3200" b="1" dirty="0"/>
                  <a:t> = what?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023A92-F41D-3DD3-3737-6238C4A91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169" y="443060"/>
                <a:ext cx="1910523" cy="747064"/>
              </a:xfrm>
              <a:prstGeom prst="rect">
                <a:avLst/>
              </a:prstGeom>
              <a:blipFill>
                <a:blip r:embed="rId2"/>
                <a:stretch>
                  <a:fillRect t="-1639" r="-7668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C48CF13-299E-6697-A2EE-22F363ED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49" y="1482126"/>
            <a:ext cx="8321761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0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A30B8-3295-CB57-E852-E0BDBAB260D1}"/>
              </a:ext>
            </a:extLst>
          </p:cNvPr>
          <p:cNvSpPr txBox="1"/>
          <p:nvPr/>
        </p:nvSpPr>
        <p:spPr>
          <a:xfrm>
            <a:off x="4270342" y="301658"/>
            <a:ext cx="4258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Why we need “Limits” ?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EA42A0-D323-49D7-8C96-C9B967D275EA}"/>
              </a:ext>
            </a:extLst>
          </p:cNvPr>
          <p:cNvSpPr txBox="1"/>
          <p:nvPr/>
        </p:nvSpPr>
        <p:spPr>
          <a:xfrm>
            <a:off x="8791663" y="146807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2B23E8-6F03-4511-8694-915C2BAD4667}"/>
                  </a:ext>
                </a:extLst>
              </p:cNvPr>
              <p:cNvSpPr txBox="1"/>
              <p:nvPr/>
            </p:nvSpPr>
            <p:spPr>
              <a:xfrm>
                <a:off x="4276627" y="4954602"/>
                <a:ext cx="2347630" cy="1757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2B23E8-6F03-4511-8694-915C2BAD4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627" y="4954602"/>
                <a:ext cx="2347630" cy="17579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0474795-722D-45D2-B94D-5E784475E332}"/>
              </a:ext>
            </a:extLst>
          </p:cNvPr>
          <p:cNvSpPr txBox="1"/>
          <p:nvPr/>
        </p:nvSpPr>
        <p:spPr>
          <a:xfrm>
            <a:off x="4722590" y="154258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23FE-BB9F-0B5D-3D42-4B4E263B16E1}"/>
              </a:ext>
            </a:extLst>
          </p:cNvPr>
          <p:cNvSpPr txBox="1"/>
          <p:nvPr/>
        </p:nvSpPr>
        <p:spPr>
          <a:xfrm>
            <a:off x="725864" y="1024439"/>
            <a:ext cx="1027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mathematics, the </a:t>
            </a:r>
            <a:r>
              <a:rPr lang="en-US" sz="2400" b="1" dirty="0"/>
              <a:t>limit</a:t>
            </a:r>
            <a:r>
              <a:rPr lang="en-US" sz="2400" dirty="0"/>
              <a:t> of a function describes the value that the function approaches as the input (or variable) gets </a:t>
            </a:r>
            <a:r>
              <a:rPr lang="en-US" sz="2400" b="1" dirty="0"/>
              <a:t>closer and closer</a:t>
            </a:r>
            <a:r>
              <a:rPr lang="en-US" sz="2400" dirty="0"/>
              <a:t> to a certain point.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C9730-15E3-B86D-809D-A86D1061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14" y="1865746"/>
            <a:ext cx="7788315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4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8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F686C0-9CAF-2D24-C779-8EA4426C5E9E}"/>
              </a:ext>
            </a:extLst>
          </p:cNvPr>
          <p:cNvSpPr txBox="1"/>
          <p:nvPr/>
        </p:nvSpPr>
        <p:spPr>
          <a:xfrm>
            <a:off x="4138368" y="377073"/>
            <a:ext cx="3251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Intermediate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3E208-A355-24B2-2974-7327243A9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835" y="3446530"/>
            <a:ext cx="3953385" cy="3034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74DA7-41C2-D986-14CC-63613B6F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90" y="1197818"/>
            <a:ext cx="9312447" cy="18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32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CC0D88-D59C-4D20-8F87-3D3B0260CE07}"/>
              </a:ext>
            </a:extLst>
          </p:cNvPr>
          <p:cNvSpPr txBox="1"/>
          <p:nvPr/>
        </p:nvSpPr>
        <p:spPr>
          <a:xfrm>
            <a:off x="5638800" y="297410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397116-154D-46C2-9C4E-1AE7B7133D7E}"/>
                  </a:ext>
                </a:extLst>
              </p:cNvPr>
              <p:cNvSpPr/>
              <p:nvPr/>
            </p:nvSpPr>
            <p:spPr>
              <a:xfrm>
                <a:off x="1828798" y="163153"/>
                <a:ext cx="8331202" cy="6475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0.9−1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=1.9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=1.9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=1.9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0.99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=1.99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0.9999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0.9999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0.9999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=1.9999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0.99999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99999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0.99999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99999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0.99999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99999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=1.9999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99999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397116-154D-46C2-9C4E-1AE7B7133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163153"/>
                <a:ext cx="8331202" cy="6475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3B698D-CB73-BE68-4421-532F00DEC052}"/>
                  </a:ext>
                </a:extLst>
              </p:cNvPr>
              <p:cNvSpPr txBox="1"/>
              <p:nvPr/>
            </p:nvSpPr>
            <p:spPr>
              <a:xfrm>
                <a:off x="933254" y="933253"/>
                <a:ext cx="3022751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2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3B698D-CB73-BE68-4421-532F00DEC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54" y="933253"/>
                <a:ext cx="3022751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36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78526-F867-4076-A6F1-41EE9B8AEC29}"/>
                  </a:ext>
                </a:extLst>
              </p:cNvPr>
              <p:cNvSpPr/>
              <p:nvPr/>
            </p:nvSpPr>
            <p:spPr>
              <a:xfrm>
                <a:off x="2557806" y="514228"/>
                <a:ext cx="7693891" cy="619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001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0001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00001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00001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00001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00001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00000000001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0000000001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0000000001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000000001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78526-F867-4076-A6F1-41EE9B8AE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806" y="514228"/>
                <a:ext cx="7693891" cy="61970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CA89954-A0DA-9F28-A3B8-9B381CBE543C}"/>
              </a:ext>
            </a:extLst>
          </p:cNvPr>
          <p:cNvSpPr txBox="1"/>
          <p:nvPr/>
        </p:nvSpPr>
        <p:spPr>
          <a:xfrm>
            <a:off x="290613" y="191063"/>
            <a:ext cx="3093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Example of RHL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6048CD-5C8A-DCBF-9AA7-80FAED46BDD4}"/>
                  </a:ext>
                </a:extLst>
              </p:cNvPr>
              <p:cNvSpPr txBox="1"/>
              <p:nvPr/>
            </p:nvSpPr>
            <p:spPr>
              <a:xfrm>
                <a:off x="8528348" y="514228"/>
                <a:ext cx="33730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𝒂𝒔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36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6048CD-5C8A-DCBF-9AA7-80FAED46B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348" y="514228"/>
                <a:ext cx="3373039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58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046" y="300447"/>
            <a:ext cx="8869680" cy="6127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0852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34FEE-3065-4BE6-AC12-B92B497C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262062"/>
            <a:ext cx="79819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10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191F50-E5A1-4ADD-AA74-1B2F190CA369}"/>
                  </a:ext>
                </a:extLst>
              </p:cNvPr>
              <p:cNvSpPr/>
              <p:nvPr/>
            </p:nvSpPr>
            <p:spPr>
              <a:xfrm>
                <a:off x="1437139" y="325431"/>
                <a:ext cx="8335861" cy="54567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0.9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0.9−1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=1.9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 (h=0.1)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0.99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0.99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0.99−1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=1.9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dirty="0"/>
                  <a:t>  (h=0.01)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0.999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0.999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0.999−1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=1.999</m:t>
                    </m:r>
                  </m:oMath>
                </a14:m>
                <a:r>
                  <a:rPr lang="en-US" dirty="0"/>
                  <a:t> (h=0.001)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0.9999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0.9999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0.9999−1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=1.9999</m:t>
                    </m:r>
                  </m:oMath>
                </a14:m>
                <a:r>
                  <a:rPr lang="en-US" dirty="0"/>
                  <a:t>  (h=0.0001)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0.99999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0.99999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0.99999−1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=1.99999</m:t>
                    </m:r>
                  </m:oMath>
                </a14:m>
                <a:r>
                  <a:rPr lang="en-US" dirty="0"/>
                  <a:t> (h=0.00001)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0.9999999999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0.9999999999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0.9999999999−1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=1.999999999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r>
                  <a:rPr lang="en-US" dirty="0"/>
                  <a:t>  (h=0.0000000001)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191F50-E5A1-4ADD-AA74-1B2F190CA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139" y="325431"/>
                <a:ext cx="8335861" cy="54567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61AB5E-AB49-4B38-9CD4-1882DDD73DA9}"/>
                  </a:ext>
                </a:extLst>
              </p:cNvPr>
              <p:cNvSpPr txBox="1"/>
              <p:nvPr/>
            </p:nvSpPr>
            <p:spPr>
              <a:xfrm>
                <a:off x="3833769" y="5947794"/>
                <a:ext cx="30516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𝒂𝒔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61AB5E-AB49-4B38-9CD4-1882DDD73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769" y="5947794"/>
                <a:ext cx="305160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840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CA6E32-939E-47A6-3647-D61F002F461B}"/>
                  </a:ext>
                </a:extLst>
              </p:cNvPr>
              <p:cNvSpPr txBox="1"/>
              <p:nvPr/>
            </p:nvSpPr>
            <p:spPr>
              <a:xfrm>
                <a:off x="2962373" y="812635"/>
                <a:ext cx="6094428" cy="3785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1" dirty="0">
                    <a:latin typeface="Cambria Math" panose="02040503050406030204" pitchFamily="18" charset="0"/>
                  </a:rPr>
                  <a:t>LHL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e>
                                  </m:d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e>
                            </m:d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/>
                  <a:t>  </a:t>
                </a:r>
              </a:p>
              <a:p>
                <a:pPr algn="ctr"/>
                <a:r>
                  <a:rPr lang="en-US" dirty="0"/>
                  <a:t>= 2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CA6E32-939E-47A6-3647-D61F002F4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373" y="812635"/>
                <a:ext cx="6094428" cy="3785716"/>
              </a:xfrm>
              <a:prstGeom prst="rect">
                <a:avLst/>
              </a:prstGeom>
              <a:blipFill>
                <a:blip r:embed="rId2"/>
                <a:stretch>
                  <a:fillRect t="-966" b="-1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04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8E4EE3-D559-4BE8-A4CB-2A460DA33A01}"/>
                  </a:ext>
                </a:extLst>
              </p:cNvPr>
              <p:cNvSpPr txBox="1"/>
              <p:nvPr/>
            </p:nvSpPr>
            <p:spPr>
              <a:xfrm>
                <a:off x="1097590" y="2168165"/>
                <a:ext cx="3104953" cy="3785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i="1" dirty="0">
                    <a:latin typeface="Cambria Math" panose="02040503050406030204" pitchFamily="18" charset="0"/>
                  </a:rPr>
                  <a:t>LHL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e>
                                  </m:d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e>
                            </m:d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= 2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8E4EE3-D559-4BE8-A4CB-2A460DA33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90" y="2168165"/>
                <a:ext cx="3104953" cy="3785716"/>
              </a:xfrm>
              <a:prstGeom prst="rect">
                <a:avLst/>
              </a:prstGeom>
              <a:blipFill>
                <a:blip r:embed="rId2"/>
                <a:stretch>
                  <a:fillRect l="-1572" t="-1127" b="-1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BBF1F5-DFB8-C424-0D45-72F7CC475296}"/>
                  </a:ext>
                </a:extLst>
              </p:cNvPr>
              <p:cNvSpPr txBox="1"/>
              <p:nvPr/>
            </p:nvSpPr>
            <p:spPr>
              <a:xfrm>
                <a:off x="8585414" y="1989055"/>
                <a:ext cx="3096938" cy="37857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i="1" dirty="0">
                    <a:latin typeface="Cambria Math" panose="02040503050406030204" pitchFamily="18" charset="0"/>
                  </a:rPr>
                  <a:t>RHL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→0</m:t>
                                      </m:r>
                                    </m:e>
                                  </m:d>
                                </m:lim>
                              </m:limLow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→0</m:t>
                                </m:r>
                              </m:e>
                            </m:d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= 2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BBF1F5-DFB8-C424-0D45-72F7CC475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414" y="1989055"/>
                <a:ext cx="3096938" cy="3785716"/>
              </a:xfrm>
              <a:prstGeom prst="rect">
                <a:avLst/>
              </a:prstGeom>
              <a:blipFill>
                <a:blip r:embed="rId3"/>
                <a:stretch>
                  <a:fillRect l="-1575" t="-966" b="-1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89FA6-68C5-97EC-3C32-7A6223595C60}"/>
                  </a:ext>
                </a:extLst>
              </p:cNvPr>
              <p:cNvSpPr txBox="1"/>
              <p:nvPr/>
            </p:nvSpPr>
            <p:spPr>
              <a:xfrm>
                <a:off x="3494019" y="263952"/>
                <a:ext cx="5478359" cy="2140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b="1" dirty="0"/>
                  <a:t>Existence of limit</a:t>
                </a:r>
              </a:p>
              <a:p>
                <a:pPr algn="ctr"/>
                <a:endParaRPr lang="en-US" sz="28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𝑳𝒊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𝑳𝒊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  <a:p>
                <a:endParaRPr lang="en-US" sz="28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F89FA6-68C5-97EC-3C32-7A6223595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019" y="263952"/>
                <a:ext cx="5478359" cy="2140201"/>
              </a:xfrm>
              <a:prstGeom prst="rect">
                <a:avLst/>
              </a:prstGeom>
              <a:blipFill>
                <a:blip r:embed="rId4"/>
                <a:stretch>
                  <a:fillRect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883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46DB96-E56A-4910-919C-E9E513CCAC4D}"/>
              </a:ext>
            </a:extLst>
          </p:cNvPr>
          <p:cNvSpPr txBox="1"/>
          <p:nvPr/>
        </p:nvSpPr>
        <p:spPr>
          <a:xfrm>
            <a:off x="5025005" y="369116"/>
            <a:ext cx="2647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Problems Related to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65982D-9456-9FD0-DFAD-A59053E7B713}"/>
                  </a:ext>
                </a:extLst>
              </p:cNvPr>
              <p:cNvSpPr txBox="1"/>
              <p:nvPr/>
            </p:nvSpPr>
            <p:spPr>
              <a:xfrm>
                <a:off x="3742441" y="1310326"/>
                <a:ext cx="4986301" cy="2949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Evaluate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→2</m:t>
                            </m:r>
                          </m:e>
                        </m:d>
                      </m:lim>
                    </m:limLow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𝑒𝑥𝑖𝑠𝑡𝑠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Check the existence of </a:t>
                </a:r>
                <a:r>
                  <a:rPr lang="en-US" dirty="0" err="1"/>
                  <a:t>limt</a:t>
                </a:r>
                <a:r>
                  <a:rPr lang="en-US" dirty="0"/>
                  <a:t> at x= 3 for the following</a:t>
                </a:r>
              </a:p>
              <a:p>
                <a:r>
                  <a:rPr lang="en-US" dirty="0"/>
                  <a:t>Function f(x)=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65982D-9456-9FD0-DFAD-A59053E7B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441" y="1310326"/>
                <a:ext cx="4986301" cy="2949334"/>
              </a:xfrm>
              <a:prstGeom prst="rect">
                <a:avLst/>
              </a:prstGeom>
              <a:blipFill>
                <a:blip r:embed="rId2"/>
                <a:stretch>
                  <a:fillRect l="-1100" r="-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0F92F96-9DFE-5539-DC70-67EC639A0DB0}"/>
              </a:ext>
            </a:extLst>
          </p:cNvPr>
          <p:cNvSpPr txBox="1"/>
          <p:nvPr/>
        </p:nvSpPr>
        <p:spPr>
          <a:xfrm>
            <a:off x="3048786" y="3797995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 the existence of </a:t>
            </a:r>
            <a:r>
              <a:rPr lang="en-US" dirty="0" err="1"/>
              <a:t>limt</a:t>
            </a:r>
            <a:r>
              <a:rPr lang="en-US" dirty="0"/>
              <a:t> at x= 3 for the following</a:t>
            </a:r>
          </a:p>
          <a:p>
            <a:r>
              <a:rPr lang="en-US" dirty="0"/>
              <a:t>Function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5A902-1836-2287-0290-9E6E9094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887" y="4259660"/>
            <a:ext cx="3254022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44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60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49649-D75E-BD8E-9D78-1CCEC3C79D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Limits and Continuity (with Prerequisites)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1D385-B38F-A81C-D6E0-18FB1CB77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Nazmul Kader Chowdhury</a:t>
            </a:r>
          </a:p>
        </p:txBody>
      </p:sp>
    </p:spTree>
    <p:extLst>
      <p:ext uri="{BB962C8B-B14F-4D97-AF65-F5344CB8AC3E}">
        <p14:creationId xmlns:p14="http://schemas.microsoft.com/office/powerpoint/2010/main" val="109552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20" y="391886"/>
            <a:ext cx="10624072" cy="597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34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8" y="0"/>
            <a:ext cx="93884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19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59EA5B-8B6B-5705-16FE-1FEEACCC5DDA}"/>
                  </a:ext>
                </a:extLst>
              </p:cNvPr>
              <p:cNvSpPr txBox="1"/>
              <p:nvPr/>
            </p:nvSpPr>
            <p:spPr>
              <a:xfrm>
                <a:off x="2375555" y="838987"/>
                <a:ext cx="7631833" cy="3940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Learning Objectives:</a:t>
                </a:r>
              </a:p>
              <a:p>
                <a:r>
                  <a:rPr lang="en-US" sz="2400" dirty="0"/>
                  <a:t>By the end of this lecture, students will be able to:</a:t>
                </a:r>
              </a:p>
              <a:p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Understand what ∞ (infinity) means in mathematics</a:t>
                </a:r>
              </a:p>
              <a:p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Recognize and interpret indeterminate forms like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sz="2400" dirty="0"/>
                  <a:t>​ </a:t>
                </a:r>
              </a:p>
              <a:p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Understand what a limit is and how it behaves near a point</a:t>
                </a:r>
              </a:p>
              <a:p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Identify whether a function is continuous at a point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59EA5B-8B6B-5705-16FE-1FEEACCC5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555" y="838987"/>
                <a:ext cx="7631833" cy="3940951"/>
              </a:xfrm>
              <a:prstGeom prst="rect">
                <a:avLst/>
              </a:prstGeom>
              <a:blipFill>
                <a:blip r:embed="rId2"/>
                <a:stretch>
                  <a:fillRect l="-1278" t="-1238" r="-16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40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665FA0-E9FA-4DA7-AA74-72E1BCC770E1}"/>
              </a:ext>
            </a:extLst>
          </p:cNvPr>
          <p:cNvSpPr txBox="1"/>
          <p:nvPr/>
        </p:nvSpPr>
        <p:spPr>
          <a:xfrm>
            <a:off x="4731391" y="184558"/>
            <a:ext cx="3907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Brief idea about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75D39A-6990-4E6A-89C6-6EEBD86519FD}"/>
                  </a:ext>
                </a:extLst>
              </p:cNvPr>
              <p:cNvSpPr txBox="1"/>
              <p:nvPr/>
            </p:nvSpPr>
            <p:spPr>
              <a:xfrm>
                <a:off x="894826" y="1840822"/>
                <a:ext cx="520117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−3.1−4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−3.2−4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75D39A-6990-4E6A-89C6-6EEBD8651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26" y="1840822"/>
                <a:ext cx="5201174" cy="3693319"/>
              </a:xfrm>
              <a:prstGeom prst="rect">
                <a:avLst/>
              </a:prstGeom>
              <a:blipFill>
                <a:blip r:embed="rId2"/>
                <a:stretch>
                  <a:fillRect b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3C834E-7678-48B0-9561-6AECE1681248}"/>
                  </a:ext>
                </a:extLst>
              </p:cNvPr>
              <p:cNvSpPr txBox="1"/>
              <p:nvPr/>
            </p:nvSpPr>
            <p:spPr>
              <a:xfrm>
                <a:off x="7833241" y="1840822"/>
                <a:ext cx="2694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3C834E-7678-48B0-9561-6AECE1681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241" y="1840822"/>
                <a:ext cx="2694456" cy="369332"/>
              </a:xfrm>
              <a:prstGeom prst="rect">
                <a:avLst/>
              </a:prstGeom>
              <a:blipFill>
                <a:blip r:embed="rId3"/>
                <a:stretch>
                  <a:fillRect l="-203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4F096E6-1616-FF65-438B-039856DA9E1C}"/>
              </a:ext>
            </a:extLst>
          </p:cNvPr>
          <p:cNvSpPr txBox="1"/>
          <p:nvPr/>
        </p:nvSpPr>
        <p:spPr>
          <a:xfrm>
            <a:off x="1851822" y="981296"/>
            <a:ext cx="810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function</a:t>
            </a:r>
            <a:r>
              <a:rPr lang="en-US" dirty="0"/>
              <a:t> is a rule or relation that assigns </a:t>
            </a:r>
            <a:r>
              <a:rPr lang="en-US" b="1" dirty="0"/>
              <a:t>exactly one output (y)</a:t>
            </a:r>
            <a:r>
              <a:rPr lang="en-US" dirty="0"/>
              <a:t> for every </a:t>
            </a:r>
            <a:r>
              <a:rPr lang="en-US" b="1" dirty="0"/>
              <a:t>input (x)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02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E6A5E-1AB3-A5DD-1D40-08C68A19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83" y="4213169"/>
            <a:ext cx="4395597" cy="1444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191DC2-CC48-1431-E427-F1F9D6CCAA03}"/>
              </a:ext>
            </a:extLst>
          </p:cNvPr>
          <p:cNvSpPr txBox="1"/>
          <p:nvPr/>
        </p:nvSpPr>
        <p:spPr>
          <a:xfrm>
            <a:off x="1414021" y="188536"/>
            <a:ext cx="4319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Absolute Value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AE37A-C66E-213D-0584-E9B424767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21" y="903131"/>
            <a:ext cx="6843353" cy="1714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86E01-CE8F-FE3D-A236-5ED3CEE1B523}"/>
              </a:ext>
            </a:extLst>
          </p:cNvPr>
          <p:cNvSpPr txBox="1"/>
          <p:nvPr/>
        </p:nvSpPr>
        <p:spPr>
          <a:xfrm>
            <a:off x="1274976" y="3105834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Piecewise Function</a:t>
            </a:r>
          </a:p>
        </p:txBody>
      </p:sp>
    </p:spTree>
    <p:extLst>
      <p:ext uri="{BB962C8B-B14F-4D97-AF65-F5344CB8AC3E}">
        <p14:creationId xmlns:p14="http://schemas.microsoft.com/office/powerpoint/2010/main" val="306105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0B9D3F-DF36-F327-C526-77F82210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26" y="1358018"/>
            <a:ext cx="6035563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31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525</Words>
  <Application>Microsoft Office PowerPoint</Application>
  <PresentationFormat>Widescreen</PresentationFormat>
  <Paragraphs>136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Introduction to Limits and Continuity (with Prerequisites)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numbers are there between 0 and 1?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Limits and Continuity (with Prerequisites)</dc:title>
  <dc:creator>Nazmul kader Chowdhury</dc:creator>
  <cp:lastModifiedBy>Nazmul kader Chowdhury</cp:lastModifiedBy>
  <cp:revision>19</cp:revision>
  <dcterms:created xsi:type="dcterms:W3CDTF">2025-07-21T02:51:07Z</dcterms:created>
  <dcterms:modified xsi:type="dcterms:W3CDTF">2025-08-05T10:27:36Z</dcterms:modified>
</cp:coreProperties>
</file>